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</p:sldMasterIdLst>
  <p:notesMasterIdLst>
    <p:notesMasterId r:id="rId29"/>
  </p:notesMasterIdLst>
  <p:sldIdLst>
    <p:sldId id="352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80" r:id="rId24"/>
    <p:sldId id="381" r:id="rId25"/>
    <p:sldId id="382" r:id="rId26"/>
    <p:sldId id="383" r:id="rId27"/>
    <p:sldId id="384" r:id="rId28"/>
  </p:sldIdLst>
  <p:sldSz cx="12192000" cy="6858000"/>
  <p:notesSz cx="12192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1" roundtripDataSignature="AMtx7mjTAsAo5yFtaqAfhm1aOJawA1pt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AA68D1-53DD-42E6-BBFD-6A779D5694FE}">
  <a:tblStyle styleId="{13AA68D1-53DD-42E6-BBFD-6A779D5694F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142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14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4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14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14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72079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p9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2892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10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1322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Google Shape;1100;p10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537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10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1020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0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2" name="Google Shape;1112;p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662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11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4383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p11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4224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p11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0703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Google Shape;1131;p11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69575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Google Shape;1136;p11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00008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11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4980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9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3" name="Google Shape;1053;p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038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1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99602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Google Shape;1152;p11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16070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Google Shape;1157;p11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4717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p9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514350"/>
            <a:ext cx="8128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28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p10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966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0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03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p10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1564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Google Shape;1078;p10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36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p10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0827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0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150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5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10358120" cy="130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45"/>
          <p:cNvSpPr txBox="1">
            <a:spLocks noGrp="1"/>
          </p:cNvSpPr>
          <p:nvPr>
            <p:ph type="body" idx="1"/>
          </p:nvPr>
        </p:nvSpPr>
        <p:spPr>
          <a:xfrm>
            <a:off x="916939" y="1602105"/>
            <a:ext cx="10139680" cy="4537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5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5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45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6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46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46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4"/>
          <p:cNvSpPr txBox="1"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54"/>
          <p:cNvSpPr txBox="1">
            <a:spLocks noGrp="1"/>
          </p:cNvSpPr>
          <p:nvPr>
            <p:ph type="subTitle" idx="1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5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5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54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5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10358120" cy="130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55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55"/>
          <p:cNvSpPr txBox="1">
            <a:spLocks noGrp="1"/>
          </p:cNvSpPr>
          <p:nvPr>
            <p:ph type="body" idx="2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5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5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55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4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10358120" cy="130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9" name="Google Shape;109;p144"/>
          <p:cNvSpPr txBox="1">
            <a:spLocks noGrp="1"/>
          </p:cNvSpPr>
          <p:nvPr>
            <p:ph type="body" idx="1"/>
          </p:nvPr>
        </p:nvSpPr>
        <p:spPr>
          <a:xfrm>
            <a:off x="916939" y="1602105"/>
            <a:ext cx="10139680" cy="4537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Google Shape;110;p14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14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Google Shape;112;p144"/>
          <p:cNvSpPr txBox="1">
            <a:spLocks noGrp="1"/>
          </p:cNvSpPr>
          <p:nvPr>
            <p:ph type="sldNum" idx="12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0" r:id="rId3"/>
    <p:sldLayoutId id="214748367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97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241165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Routing Algorithms</a:t>
            </a:r>
            <a:endParaRPr dirty="0"/>
          </a:p>
        </p:txBody>
      </p:sp>
      <p:sp>
        <p:nvSpPr>
          <p:cNvPr id="1050" name="Google Shape;1050;p97"/>
          <p:cNvSpPr txBox="1"/>
          <p:nvPr/>
        </p:nvSpPr>
        <p:spPr>
          <a:xfrm>
            <a:off x="916939" y="1793493"/>
            <a:ext cx="10248265" cy="5023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50" rIns="0" bIns="0" anchor="t" anchorCtr="0">
            <a:spAutoFit/>
          </a:bodyPr>
          <a:lstStyle/>
          <a:p>
            <a:pPr marL="241300" marR="245109" lvl="0" indent="-228600" algn="l" rtl="0">
              <a:lnSpc>
                <a:spcPct val="107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job of routing is to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determine good paths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(equivalently, routes),  from senders to receivers, through the network of routers.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l" rtl="0">
              <a:lnSpc>
                <a:spcPct val="113928"/>
              </a:lnSpc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Typically a host is attached directly to one router,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default router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the host (also called the 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first-hop router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the host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).Whenever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host sends a packet, the packet is transferred to its  default router.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107857"/>
              </a:lnSpc>
              <a:spcBef>
                <a:spcPts val="101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refer to the default router of the source host as the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source router 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 default router of the destination host as the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destination  router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Google Shape;1098;p106"/>
          <p:cNvSpPr txBox="1"/>
          <p:nvPr/>
        </p:nvSpPr>
        <p:spPr>
          <a:xfrm>
            <a:off x="916939" y="660018"/>
            <a:ext cx="10281920" cy="4971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50" rIns="0" bIns="0" anchor="t" anchorCtr="0">
            <a:spAutoFit/>
          </a:bodyPr>
          <a:lstStyle/>
          <a:p>
            <a:pPr marL="241300" marR="490219" lvl="0" indent="-228600" algn="l" rtl="0">
              <a:lnSpc>
                <a:spcPct val="107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 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load-sensitive algorithm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link costs vary dynamically to reflect  the current level of congestion in the underlying link.</a:t>
            </a:r>
            <a:endParaRPr sz="28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107857"/>
              </a:lnSpc>
              <a:spcBef>
                <a:spcPts val="101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 high cost is associated with a link that is currently congested, a  routing algorithm will tend to choose routes around such a congested  link.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247015" lvl="0" indent="-228600" algn="just" rtl="0">
              <a:lnSpc>
                <a:spcPct val="107857"/>
              </a:lnSpc>
              <a:spcBef>
                <a:spcPts val="101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Today’s Internet routing algorithms (such as RIP, OSPF, and BGP) are  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load-insensitive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as a link’s cost does not explicitly reflect its current  (or recent past) level of congestion.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Google Shape;1103;p107"/>
          <p:cNvSpPr txBox="1">
            <a:spLocks noGrp="1"/>
          </p:cNvSpPr>
          <p:nvPr>
            <p:ph type="title"/>
          </p:nvPr>
        </p:nvSpPr>
        <p:spPr>
          <a:xfrm>
            <a:off x="916939" y="502665"/>
            <a:ext cx="9673590" cy="696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Distance-Vector (DV) Routing Algorithm</a:t>
            </a:r>
            <a:endParaRPr dirty="0"/>
          </a:p>
        </p:txBody>
      </p:sp>
      <p:sp>
        <p:nvSpPr>
          <p:cNvPr id="1104" name="Google Shape;1104;p107"/>
          <p:cNvSpPr txBox="1"/>
          <p:nvPr/>
        </p:nvSpPr>
        <p:spPr>
          <a:xfrm>
            <a:off x="916939" y="1793493"/>
            <a:ext cx="10321925" cy="3905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50" rIns="0" bIns="0" anchor="t" anchorCtr="0">
            <a:spAutoFit/>
          </a:bodyPr>
          <a:lstStyle/>
          <a:p>
            <a:pPr marL="241300" marR="640080" lvl="0" indent="-228600" algn="just" rtl="0">
              <a:lnSpc>
                <a:spcPct val="107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distancevector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DV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algorithm is </a:t>
            </a:r>
            <a:r>
              <a:rPr lang="en-US" sz="2800">
                <a:solidFill>
                  <a:srgbClr val="5B9BD4"/>
                </a:solidFill>
                <a:latin typeface="Arial"/>
                <a:ea typeface="Arial"/>
                <a:cs typeface="Arial"/>
                <a:sym typeface="Arial"/>
              </a:rPr>
              <a:t>iterative, asynchronous, and  distributed.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just" rtl="0">
              <a:lnSpc>
                <a:spcPct val="107857"/>
              </a:lnSpc>
              <a:spcBef>
                <a:spcPts val="101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</a:t>
            </a:r>
            <a:r>
              <a:rPr lang="en-US" sz="28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distributed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that each node receives some information from one  or more of its </a:t>
            </a:r>
            <a:r>
              <a:rPr lang="en-US" sz="28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directly attached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neighbors, performs a calculation, and  then distributes the results of its calculation back to its neighbors.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1489075" lvl="0" indent="-228600" algn="l" rtl="0">
              <a:lnSpc>
                <a:spcPct val="108214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</a:t>
            </a:r>
            <a:r>
              <a:rPr lang="en-US" sz="28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iterative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that this process continues on until no more  information is exchanged between neighbors.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68960" lvl="0" indent="-228600" algn="l" rtl="0">
              <a:lnSpc>
                <a:spcPct val="107857"/>
              </a:lnSpc>
              <a:spcBef>
                <a:spcPts val="99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algorithm is </a:t>
            </a:r>
            <a:r>
              <a:rPr lang="en-US" sz="28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asynchronous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that it does not require all of the  nodes to operate.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108"/>
          <p:cNvSpPr/>
          <p:nvPr/>
        </p:nvSpPr>
        <p:spPr>
          <a:xfrm>
            <a:off x="679703" y="260509"/>
            <a:ext cx="10307555" cy="642375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Google Shape;1114;p109"/>
          <p:cNvSpPr txBox="1"/>
          <p:nvPr/>
        </p:nvSpPr>
        <p:spPr>
          <a:xfrm>
            <a:off x="916939" y="528904"/>
            <a:ext cx="10064750" cy="5058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5225" rIns="0" bIns="0" anchor="t" anchorCtr="0">
            <a:spAutoFit/>
          </a:bodyPr>
          <a:lstStyle/>
          <a:p>
            <a:pPr marL="241300" marR="27305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DV algorithm, a node </a:t>
            </a:r>
            <a:r>
              <a:rPr lang="en-US" sz="28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updates its distance-vector estimate  when it either sees </a:t>
            </a:r>
            <a:r>
              <a:rPr lang="en-US" sz="2800">
                <a:solidFill>
                  <a:srgbClr val="5B9BD4"/>
                </a:solidFill>
                <a:latin typeface="Arial"/>
                <a:ea typeface="Arial"/>
                <a:cs typeface="Arial"/>
                <a:sym typeface="Arial"/>
              </a:rPr>
              <a:t>a cost change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one of its directly attached links  or </a:t>
            </a:r>
            <a:r>
              <a:rPr lang="en-US" sz="2800">
                <a:solidFill>
                  <a:srgbClr val="5B9BD4"/>
                </a:solidFill>
                <a:latin typeface="Arial"/>
                <a:ea typeface="Arial"/>
                <a:cs typeface="Arial"/>
                <a:sym typeface="Arial"/>
              </a:rPr>
              <a:t>receives a distancevector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update from some neighbor.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275590" lvl="0" indent="-228600" algn="just" rtl="0">
              <a:lnSpc>
                <a:spcPct val="90000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only information a node will have is the costs of the links to its  directly attached neighbors and information it receives from these  neighbors.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90000"/>
              </a:lnSpc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node waits for an update from any neighbor calculates its new  distance vector when receiving an update and distributes its new  distance vector to its neighbors 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390525" lvl="0" indent="-228600" algn="just" rtl="0">
              <a:lnSpc>
                <a:spcPct val="107857"/>
              </a:lnSpc>
              <a:spcBef>
                <a:spcPts val="104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DV-like algorithms are used in many routing protocols in practice,  including the Internet’s RIP and BGP, ISO IDRP, Novell IPX</a:t>
            </a:r>
            <a:r>
              <a:rPr lang="en-US" sz="28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the  original ARPAnet.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9" name="Google Shape;1119;p110" descr="C:\Users\ADMIN\OneDrive\Desktop\2b6ade37-e67b-45ea-8ae8-0f79cd0ebbb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5700" y="649288"/>
            <a:ext cx="9086850" cy="474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4" name="Google Shape;1124;p111" descr="C:\Users\ADMIN\OneDrive\Desktop\6d70b636-f983-433a-9539-49de9f402339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8712" y="592138"/>
            <a:ext cx="10301287" cy="5808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9" name="Google Shape;1129;p112" descr="C:\Users\ADMIN\OneDrive\Desktop\907ccba8-5b29-4c33-b52e-137f4da66e76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52600" y="228600"/>
            <a:ext cx="8312150" cy="6390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4" name="Google Shape;1134;p113" descr="C:\Users\ADMIN\OneDrive\Desktop\37a8bfd3-60ab-457c-85a9-3c6e44a8455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3884" y="228600"/>
            <a:ext cx="8128000" cy="6165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9" name="Google Shape;1139;p114" descr="C:\Users\ADMIN\OneDrive\Desktop\364d9dcd-157c-4342-9020-610b0b2a8ebf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0724" y="381000"/>
            <a:ext cx="10480675" cy="5522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Google Shape;1144;p115"/>
          <p:cNvSpPr txBox="1"/>
          <p:nvPr/>
        </p:nvSpPr>
        <p:spPr>
          <a:xfrm>
            <a:off x="1524000" y="457200"/>
            <a:ext cx="9372600" cy="553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Convergence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Process of getting consistent routing information to all the nodes.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Node gives routing update under 2 circumstances: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Periodic Update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Triggered Update due to link failure or when a node receives update from one of its neighbors.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to detect node failure?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Send a control packet and wait for acknowledgement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periodic update is not received for the last few update cycles.</a:t>
            </a:r>
            <a:endParaRPr/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Drawback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Count to infinity problem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Split Horizon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Split Horizon with poison reverse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98"/>
          <p:cNvSpPr txBox="1"/>
          <p:nvPr/>
        </p:nvSpPr>
        <p:spPr>
          <a:xfrm>
            <a:off x="916939" y="0"/>
            <a:ext cx="10169525" cy="6973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50" rIns="0" bIns="0" anchor="t" anchorCtr="0">
            <a:spAutoFit/>
          </a:bodyPr>
          <a:lstStyle/>
          <a:p>
            <a:pPr marL="241300" marR="5080" lvl="0" indent="-228600" algn="l" rtl="0">
              <a:lnSpc>
                <a:spcPct val="107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purpose of a routing algorithm is then simple: given a set of  routers, with links connecting the routers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 a routing algorithm finds a  “good” path from source router to destination router.</a:t>
            </a:r>
            <a:endParaRPr sz="28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1945" marR="0" lvl="0" indent="-309880" algn="l" rtl="0">
              <a:lnSpc>
                <a:spcPct val="100000"/>
              </a:lnSpc>
              <a:spcBef>
                <a:spcPts val="63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Typically, a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good path is one that has the least cost.</a:t>
            </a:r>
            <a:endParaRPr sz="28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graph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used to formulate routing problems.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177800" lvl="0" indent="-228600" algn="l" rtl="0">
              <a:lnSpc>
                <a:spcPct val="107857"/>
              </a:lnSpc>
              <a:spcBef>
                <a:spcPts val="104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Recall that a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graph </a:t>
            </a:r>
            <a:r>
              <a:rPr lang="en-US" sz="2800" b="1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 =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800" b="1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N,E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a set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nodes and a collection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 edges, where each edge is a pair of nodes from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187325" lvl="0" indent="-228600" algn="l" rtl="0">
              <a:lnSpc>
                <a:spcPct val="107857"/>
              </a:lnSpc>
              <a:spcBef>
                <a:spcPts val="1019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context of network-layer routing, the nodes in the graph  represent routers—the points at which packet-forwarding decisions  are made—and the edges connecting these nodes represent the  physical links between these routers.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3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Such a graph is an abstraction of a computer network.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Google Shape;1149;p116"/>
          <p:cNvSpPr txBox="1">
            <a:spLocks noGrp="1"/>
          </p:cNvSpPr>
          <p:nvPr>
            <p:ph type="title"/>
          </p:nvPr>
        </p:nvSpPr>
        <p:spPr>
          <a:xfrm>
            <a:off x="516605" y="664267"/>
            <a:ext cx="11693592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Link-State (LS) Routing Algorithm</a:t>
            </a:r>
            <a:endParaRPr dirty="0"/>
          </a:p>
        </p:txBody>
      </p:sp>
      <p:sp>
        <p:nvSpPr>
          <p:cNvPr id="1150" name="Google Shape;1150;p116"/>
          <p:cNvSpPr txBox="1"/>
          <p:nvPr/>
        </p:nvSpPr>
        <p:spPr>
          <a:xfrm>
            <a:off x="916939" y="1793493"/>
            <a:ext cx="10022840" cy="488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950" rIns="0" bIns="0" anchor="t" anchorCtr="0">
            <a:spAutoFit/>
          </a:bodyPr>
          <a:lstStyle/>
          <a:p>
            <a:pPr marL="241300" marR="76835" lvl="0" indent="-228600" algn="just" rtl="0">
              <a:lnSpc>
                <a:spcPct val="107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 link-state algorithm, the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network topology and all link costs are  known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that is, available as input to the LS algorithm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41300" marR="76835" lvl="0" indent="-228600" algn="just" rtl="0">
              <a:lnSpc>
                <a:spcPct val="10785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 smtClean="0">
                <a:solidFill>
                  <a:schemeClr val="dk1"/>
                </a:solidFill>
              </a:rPr>
              <a:t>Objective-to find the least cost path from source router to destination router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1435" lvl="0" indent="-228600" algn="just" rtl="0">
              <a:lnSpc>
                <a:spcPct val="107857"/>
              </a:lnSpc>
              <a:spcBef>
                <a:spcPts val="101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practice this is accomplished by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having each node broadcast link-  state packets to </a:t>
            </a:r>
            <a:r>
              <a:rPr lang="en-US" sz="2800" b="1" i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all </a:t>
            </a: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other nodes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the network, with each link-state  packet containing the identities and costs of its attached links.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just" rtl="0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nodes have an identical and complete view of the network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p117"/>
          <p:cNvSpPr txBox="1">
            <a:spLocks noGrp="1"/>
          </p:cNvSpPr>
          <p:nvPr>
            <p:ph type="body" idx="1"/>
          </p:nvPr>
        </p:nvSpPr>
        <p:spPr>
          <a:xfrm>
            <a:off x="916939" y="1602105"/>
            <a:ext cx="10139680" cy="1723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 state routing protocol rely on two mechanisms: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Reliable dissemination of link state information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Flooding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route from the sum of all accumulated link sate knowledge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0" name="Google Shape;1160;p118" descr="C:\Users\ADMIN\OneDrive\Desktop\93cb6de5-44f2-4b2d-9439-d787845e362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600" y="762000"/>
            <a:ext cx="8128000" cy="5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39" y="308228"/>
            <a:ext cx="10358120" cy="677108"/>
          </a:xfrm>
        </p:spPr>
        <p:txBody>
          <a:bodyPr/>
          <a:lstStyle/>
          <a:p>
            <a:r>
              <a:rPr lang="en-US" dirty="0"/>
              <a:t>Link-State Database (LSDB)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39" y="985337"/>
            <a:ext cx="10139680" cy="1200329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node needs to have a complete map </a:t>
            </a:r>
            <a:r>
              <a:rPr lang="en-US" dirty="0" smtClean="0"/>
              <a:t>of the network</a:t>
            </a:r>
            <a:r>
              <a:rPr lang="en-US" dirty="0" smtClean="0"/>
              <a:t>, this </a:t>
            </a:r>
            <a:r>
              <a:rPr lang="en-US" dirty="0" smtClean="0"/>
              <a:t>collection </a:t>
            </a:r>
            <a:r>
              <a:rPr lang="en-US" dirty="0"/>
              <a:t>of </a:t>
            </a:r>
            <a:r>
              <a:rPr lang="en-US" dirty="0" smtClean="0"/>
              <a:t>states for </a:t>
            </a:r>
            <a:r>
              <a:rPr lang="en-US" dirty="0"/>
              <a:t>all links is called the link-state database (LSDB).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429" y="2661241"/>
            <a:ext cx="9679190" cy="352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9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39" y="308228"/>
            <a:ext cx="10358120" cy="677108"/>
          </a:xfrm>
        </p:spPr>
        <p:txBody>
          <a:bodyPr/>
          <a:lstStyle/>
          <a:p>
            <a:r>
              <a:rPr lang="en-US" dirty="0" smtClean="0"/>
              <a:t>Creation of LSDB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329" y="1602105"/>
            <a:ext cx="8608610" cy="394651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1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25" y="750627"/>
            <a:ext cx="10249469" cy="515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8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025" y="0"/>
            <a:ext cx="9894626" cy="653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60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490" y="1075802"/>
            <a:ext cx="107134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Flooding.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node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send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greeting messages to all its immediate neighbors (those nodes to which it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 connected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directly) to collect two pieces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neighboring node: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The identity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node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the link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combination of these two pieces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information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LS packet (LSP);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LSP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sent out of each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node receives an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LSP from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its interfaces, it compares the LSP with the copy it may already have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If the newly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arrived LSP is older than the one it has (found by checking the sequence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number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it discards the LSP.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If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newer or the first one received, the node discards the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oldLSP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there is one) and keeps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one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59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99"/>
          <p:cNvSpPr/>
          <p:nvPr/>
        </p:nvSpPr>
        <p:spPr>
          <a:xfrm>
            <a:off x="1463039" y="234685"/>
            <a:ext cx="9067796" cy="631394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1065;p100"/>
          <p:cNvSpPr txBox="1"/>
          <p:nvPr/>
        </p:nvSpPr>
        <p:spPr>
          <a:xfrm>
            <a:off x="916939" y="560412"/>
            <a:ext cx="10196195" cy="5244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8425" rIns="0" bIns="0" anchor="t" anchorCtr="0">
            <a:spAutoFit/>
          </a:bodyPr>
          <a:lstStyle/>
          <a:p>
            <a:pPr marL="2413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 edge also has a value representing its cost.</a:t>
            </a:r>
            <a:endParaRPr sz="28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290195" lvl="0" indent="-228600" algn="l" rtl="0">
              <a:lnSpc>
                <a:spcPct val="107857"/>
              </a:lnSpc>
              <a:spcBef>
                <a:spcPts val="10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Typically, an edge’s cost may reflect the physical length of the  corresponding link, the link speed, or the monetary cost associated  with a link.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895985" lvl="0" indent="-228600" algn="l" rtl="0">
              <a:lnSpc>
                <a:spcPct val="108214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any edge 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x,y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in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we denote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x,y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as the cost of the edge  between nodes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107857"/>
              </a:lnSpc>
              <a:spcBef>
                <a:spcPts val="99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pair 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x,y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does not belong to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we set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x,y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∞.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107857"/>
              </a:lnSpc>
              <a:spcBef>
                <a:spcPts val="99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only  undirected graphs (i.e., graphs whose edges do not have a direction),  so that edge 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x,y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is the same as edge 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y,x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and that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x,y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c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8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y,x</a:t>
            </a:r>
            <a:r>
              <a:rPr lang="en-US" sz="2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01"/>
          <p:cNvSpPr txBox="1"/>
          <p:nvPr/>
        </p:nvSpPr>
        <p:spPr>
          <a:xfrm>
            <a:off x="916939" y="162306"/>
            <a:ext cx="10356850" cy="6751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075" rIns="0" bIns="0" anchor="t" anchorCtr="0">
            <a:spAutoFit/>
          </a:bodyPr>
          <a:lstStyle/>
          <a:p>
            <a:pPr marL="241300" marR="611505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 natural goal of a routing algorithm is to identify the least costly paths  between sources and destinations.</a:t>
            </a:r>
            <a:endParaRPr sz="2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233679" lvl="0" indent="-228600" algn="l" rtl="0">
              <a:lnSpc>
                <a:spcPct val="96153"/>
              </a:lnSpc>
              <a:spcBef>
                <a:spcPts val="9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make this problem more precise, recall that a 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path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 graph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 =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N,E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 is a sequence of nodes 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2,..., </a:t>
            </a:r>
            <a:r>
              <a:rPr lang="en-US" sz="26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xp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such that each of the pairs  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,...,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xp-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xp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are edges in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96153"/>
              </a:lnSpc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cost of a path 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2,..., </a:t>
            </a:r>
            <a:r>
              <a:rPr lang="en-US" sz="2600" i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xp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is simply the sum of all the edge costs along  the path, that is,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c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...+ c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xp-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xp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311150" lvl="0" indent="-228600" algn="just" rtl="0">
              <a:lnSpc>
                <a:spcPct val="96153"/>
              </a:lnSpc>
              <a:spcBef>
                <a:spcPts val="99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Given any two nodes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there are typically many paths between the  two nodes, with each path having a cost</a:t>
            </a:r>
            <a:r>
              <a:rPr lang="en-US" sz="2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One or more of these paths is a  least-cost path.</a:t>
            </a:r>
            <a:endParaRPr sz="2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292735" lvl="0" indent="-228600" algn="just" rtl="0">
              <a:lnSpc>
                <a:spcPct val="96153"/>
              </a:lnSpc>
              <a:spcBef>
                <a:spcPts val="985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least-cost problem is therefore clear: Find a path between the source  and destination that has least cost.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419734" lvl="0" indent="-228600" algn="just" rtl="0">
              <a:lnSpc>
                <a:spcPct val="96153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example, the least-cost path between source node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destination  node 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(</a:t>
            </a:r>
            <a:r>
              <a:rPr lang="en-US" sz="26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u, x, y, w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with a path cost of 3.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64135" lvl="0" indent="-228600" algn="just" rtl="0">
              <a:lnSpc>
                <a:spcPct val="80000"/>
              </a:lnSpc>
              <a:spcBef>
                <a:spcPts val="101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Note that if all edges in the graph have the same cost, the least-cost path is  also the shortest path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p10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938134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Classification of Routing Algorithms</a:t>
            </a:r>
            <a:endParaRPr/>
          </a:p>
        </p:txBody>
      </p:sp>
      <p:sp>
        <p:nvSpPr>
          <p:cNvPr id="1076" name="Google Shape;1076;p102"/>
          <p:cNvSpPr txBox="1"/>
          <p:nvPr/>
        </p:nvSpPr>
        <p:spPr>
          <a:xfrm>
            <a:off x="2090646" y="2281124"/>
            <a:ext cx="8877300" cy="156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7775" rIns="0" bIns="0" anchor="t" anchorCtr="0">
            <a:spAutoFit/>
          </a:bodyPr>
          <a:lstStyle/>
          <a:p>
            <a:pPr marL="2413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global routing algorithm	/ decentralized routing algorithm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static routing algorithms / Dynamic routing algorithms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66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load-sensitive algorithm / load-insensitive algorithm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p103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332730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global routing algorithm</a:t>
            </a:r>
            <a:endParaRPr/>
          </a:p>
        </p:txBody>
      </p:sp>
      <p:sp>
        <p:nvSpPr>
          <p:cNvPr id="1082" name="Google Shape;1082;p103"/>
          <p:cNvSpPr txBox="1"/>
          <p:nvPr/>
        </p:nvSpPr>
        <p:spPr>
          <a:xfrm>
            <a:off x="916939" y="1798066"/>
            <a:ext cx="10293350" cy="4764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7775" rIns="0" bIns="0" anchor="t" anchorCtr="0">
            <a:spAutoFit/>
          </a:bodyPr>
          <a:lstStyle/>
          <a:p>
            <a:pPr marL="241300" marR="37465" lvl="0" indent="-228600" algn="l" rtl="0">
              <a:lnSpc>
                <a:spcPct val="10807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 global routing algorithm computes the least-cost path between a source  and destination using complete, global knowledge about the network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137795" lvl="0" indent="-228600" algn="l" rtl="0">
              <a:lnSpc>
                <a:spcPct val="108076"/>
              </a:lnSpc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is, the algorithm takes the connectivity between all nodes and all link  costs as inputs.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49275" lvl="0" indent="-228600" algn="l" rtl="0">
              <a:lnSpc>
                <a:spcPct val="108076"/>
              </a:lnSpc>
              <a:spcBef>
                <a:spcPts val="1005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then requires that the algorithm somehow obtain this information  before actually performing the calculation.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5080" lvl="0" indent="-228600" algn="l" rtl="0">
              <a:lnSpc>
                <a:spcPct val="108076"/>
              </a:lnSpc>
              <a:spcBef>
                <a:spcPts val="1035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practice, algorithms with global state information are often referred to  as 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link-state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LS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algorithms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since the algorithm must be aware of the cost  of each link in the network.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p104"/>
          <p:cNvSpPr txBox="1">
            <a:spLocks noGrp="1"/>
          </p:cNvSpPr>
          <p:nvPr>
            <p:ph type="title"/>
          </p:nvPr>
        </p:nvSpPr>
        <p:spPr>
          <a:xfrm>
            <a:off x="960421" y="132004"/>
            <a:ext cx="6960234" cy="697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decentralized routing algorithm</a:t>
            </a:r>
            <a:endParaRPr dirty="0"/>
          </a:p>
        </p:txBody>
      </p:sp>
      <p:sp>
        <p:nvSpPr>
          <p:cNvPr id="1088" name="Google Shape;1088;p104"/>
          <p:cNvSpPr txBox="1"/>
          <p:nvPr/>
        </p:nvSpPr>
        <p:spPr>
          <a:xfrm>
            <a:off x="960421" y="1276687"/>
            <a:ext cx="10257790" cy="414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525" rIns="0" bIns="0" anchor="t" anchorCtr="0">
            <a:spAutoFit/>
          </a:bodyPr>
          <a:lstStyle/>
          <a:p>
            <a:pPr marL="241300" marR="66675" lvl="0" indent="-228600" algn="l" rtl="0">
              <a:lnSpc>
                <a:spcPct val="9615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 a decentralized routing algorithm, the calculation of the least-cost path  is carried out in an iterative, distributed manner.</a:t>
            </a:r>
            <a:endParaRPr sz="2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0" lvl="0" indent="-228600" algn="l" rtl="0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node has complete information about the costs of all network links.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130175" lvl="0" indent="-228600" algn="l" rtl="0">
              <a:lnSpc>
                <a:spcPct val="80000"/>
              </a:lnSpc>
              <a:spcBef>
                <a:spcPts val="101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Instead, each node begins with only the knowledge of the costs of its own  directly attached links.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98425" lvl="0" indent="-228600" algn="l" rtl="0">
              <a:lnSpc>
                <a:spcPct val="96153"/>
              </a:lnSpc>
              <a:spcBef>
                <a:spcPts val="98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</a:pPr>
            <a:r>
              <a:rPr lang="en-US" sz="26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decentralized routing algorithm is called a </a:t>
            </a:r>
            <a:r>
              <a:rPr lang="en-US" sz="2600" dirty="0">
                <a:solidFill>
                  <a:srgbClr val="2D75B6"/>
                </a:solidFill>
                <a:latin typeface="Arial"/>
                <a:ea typeface="Arial"/>
                <a:cs typeface="Arial"/>
                <a:sym typeface="Arial"/>
              </a:rPr>
              <a:t>distance-vector </a:t>
            </a:r>
            <a:r>
              <a:rPr lang="en-US" sz="2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(DV)  algorithm, because each node maintains a vector of estimates of the costs  (distances) to all other nodes in the network.</a:t>
            </a:r>
            <a:endParaRPr sz="2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105"/>
          <p:cNvSpPr txBox="1"/>
          <p:nvPr/>
        </p:nvSpPr>
        <p:spPr>
          <a:xfrm>
            <a:off x="916939" y="568579"/>
            <a:ext cx="10229215" cy="3105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4600" rIns="0" bIns="0" anchor="t" anchorCtr="0">
            <a:spAutoFit/>
          </a:bodyPr>
          <a:lstStyle/>
          <a:p>
            <a:pPr marL="241300" marR="57023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static routing algorithms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routes change very slowly over time,  often as a result of human intervention (for example, a human  manually editing a router’s forwarding table).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1159510" lvl="0" indent="-228600" algn="l" rtl="0">
              <a:lnSpc>
                <a:spcPct val="107857"/>
              </a:lnSpc>
              <a:spcBef>
                <a:spcPts val="105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Dynamic routing algorithms 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 the routing paths as the  network traffic loads or topology change.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41300" marR="960119" lvl="0" indent="-228600" algn="l" rtl="0">
              <a:lnSpc>
                <a:spcPct val="108214"/>
              </a:lnSpc>
              <a:spcBef>
                <a:spcPts val="99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1001</Words>
  <Application>Microsoft Office PowerPoint</Application>
  <PresentationFormat>Widescreen</PresentationFormat>
  <Paragraphs>91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Trebuchet MS</vt:lpstr>
      <vt:lpstr>3_Office Theme</vt:lpstr>
      <vt:lpstr>Routing Algorithms</vt:lpstr>
      <vt:lpstr>PowerPoint Presentation</vt:lpstr>
      <vt:lpstr>PowerPoint Presentation</vt:lpstr>
      <vt:lpstr>PowerPoint Presentation</vt:lpstr>
      <vt:lpstr>PowerPoint Presentation</vt:lpstr>
      <vt:lpstr>Classification of Routing Algorithms</vt:lpstr>
      <vt:lpstr>global routing algorithm</vt:lpstr>
      <vt:lpstr>decentralized routing algorithm</vt:lpstr>
      <vt:lpstr>PowerPoint Presentation</vt:lpstr>
      <vt:lpstr>PowerPoint Presentation</vt:lpstr>
      <vt:lpstr>The Distance-Vector (DV) Routing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Link-State (LS) Routing Algorithm</vt:lpstr>
      <vt:lpstr>PowerPoint Presentation</vt:lpstr>
      <vt:lpstr>PowerPoint Presentation</vt:lpstr>
      <vt:lpstr>Link-State Database (LSDB)</vt:lpstr>
      <vt:lpstr>Creation of LSDB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Layer Module 3</dc:title>
  <dc:creator>USER</dc:creator>
  <cp:lastModifiedBy>sset</cp:lastModifiedBy>
  <cp:revision>11</cp:revision>
  <dcterms:created xsi:type="dcterms:W3CDTF">2021-06-09T06:00:20Z</dcterms:created>
  <dcterms:modified xsi:type="dcterms:W3CDTF">2021-08-12T09:06:12Z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2021-06-09T00:00:00Z</vt:filetime>
  </property>
</Properties>
</file>